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65" r:id="rId2"/>
    <p:sldId id="256" r:id="rId3"/>
    <p:sldId id="262" r:id="rId4"/>
    <p:sldId id="266" r:id="rId5"/>
    <p:sldId id="257" r:id="rId6"/>
    <p:sldId id="263" r:id="rId7"/>
    <p:sldId id="258" r:id="rId8"/>
    <p:sldId id="264" r:id="rId9"/>
    <p:sldId id="259" r:id="rId10"/>
    <p:sldId id="260" r:id="rId11"/>
    <p:sldId id="267" r:id="rId12"/>
    <p:sldId id="261" r:id="rId13"/>
    <p:sldId id="276" r:id="rId14"/>
    <p:sldId id="270" r:id="rId15"/>
    <p:sldId id="268" r:id="rId16"/>
    <p:sldId id="269" r:id="rId17"/>
    <p:sldId id="271" r:id="rId18"/>
    <p:sldId id="273" r:id="rId19"/>
    <p:sldId id="277" r:id="rId20"/>
    <p:sldId id="279" r:id="rId21"/>
    <p:sldId id="272" r:id="rId22"/>
    <p:sldId id="278" r:id="rId23"/>
    <p:sldId id="274" r:id="rId24"/>
    <p:sldId id="275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008000"/>
    <a:srgbClr val="FF3300"/>
    <a:srgbClr val="990000"/>
    <a:srgbClr val="0066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63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78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800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1499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03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68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571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300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24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54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0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5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22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39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16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59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0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A5C13-C8F6-4589-B4DA-0651714E29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2B50F-0A3E-4BE1-A6F5-9CFF0AAA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5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8.png"/><Relationship Id="rId7" Type="http://schemas.openxmlformats.org/officeDocument/2006/relationships/image" Target="../media/image6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24.gif"/><Relationship Id="rId5" Type="http://schemas.openxmlformats.org/officeDocument/2006/relationships/image" Target="../media/image64.png"/><Relationship Id="rId10" Type="http://schemas.openxmlformats.org/officeDocument/2006/relationships/image" Target="../media/image22.gif"/><Relationship Id="rId4" Type="http://schemas.openxmlformats.org/officeDocument/2006/relationships/image" Target="../media/image29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77.gif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29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28.png"/><Relationship Id="rId5" Type="http://schemas.openxmlformats.org/officeDocument/2006/relationships/image" Target="../media/image72.png"/><Relationship Id="rId10" Type="http://schemas.openxmlformats.org/officeDocument/2006/relationships/image" Target="../media/image2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7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80.jpeg"/><Relationship Id="rId7" Type="http://schemas.openxmlformats.org/officeDocument/2006/relationships/image" Target="../media/image84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gif"/><Relationship Id="rId4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gif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gif"/><Relationship Id="rId5" Type="http://schemas.openxmlformats.org/officeDocument/2006/relationships/image" Target="../media/image118.gif"/><Relationship Id="rId4" Type="http://schemas.openxmlformats.org/officeDocument/2006/relationships/image" Target="../media/image11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gif"/><Relationship Id="rId4" Type="http://schemas.openxmlformats.org/officeDocument/2006/relationships/image" Target="../media/image1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gif"/><Relationship Id="rId5" Type="http://schemas.openxmlformats.org/officeDocument/2006/relationships/image" Target="../media/image136.gif"/><Relationship Id="rId4" Type="http://schemas.openxmlformats.org/officeDocument/2006/relationships/image" Target="../media/image1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.jpeg"/><Relationship Id="rId7" Type="http://schemas.openxmlformats.org/officeDocument/2006/relationships/image" Target="../media/image4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46086" y="157977"/>
            <a:ext cx="6529004" cy="1761699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600" i="1" u="none" strike="noStrike" kern="1200" normalizeH="0" baseline="0" noProof="0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«Секреты</a:t>
            </a:r>
            <a:r>
              <a:rPr kumimoji="0" lang="ru-RU" sz="5600" i="1" u="none" strike="noStrike" kern="1200" normalizeH="0" noProof="0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газа</a:t>
            </a:r>
            <a:r>
              <a:rPr kumimoji="0" lang="ru-RU" sz="5600" i="1" u="none" strike="noStrike" kern="1200" normalizeH="0" baseline="0" noProof="0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sz="5600" i="1" u="none" strike="noStrike" kern="1200" normalizeH="0" baseline="0" noProof="0" dirty="0">
              <a:ln w="22225">
                <a:solidFill>
                  <a:srgbClr val="0000FF"/>
                </a:solidFill>
                <a:prstDash val="solid"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1" y="157977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49" y="93371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69" y="650518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29" y="157976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36" y="93027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0" y="1141157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playcast.ru/uploads/2016/01/22/1692817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27" y="4151954"/>
            <a:ext cx="2436004" cy="264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mg-fotki.yandex.ru/get/15543/47606540.8c/0_fcee1_f3c58074_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5360" y="678802"/>
            <a:ext cx="6764973" cy="549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6180" y="4675834"/>
            <a:ext cx="4553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Демидова Р.А.</a:t>
            </a:r>
          </a:p>
          <a:p>
            <a:r>
              <a:rPr lang="ru-RU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1» г. Сосногорска</a:t>
            </a:r>
            <a:endParaRPr lang="ru-RU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:\ДЮП\Презентация для Насти. Мое открытие\Картинки\images (2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0258" y="2686864"/>
            <a:ext cx="4000528" cy="2019300"/>
          </a:xfrm>
          <a:prstGeom prst="rect">
            <a:avLst/>
          </a:prstGeom>
          <a:noFill/>
        </p:spPr>
      </p:pic>
      <p:pic>
        <p:nvPicPr>
          <p:cNvPr id="1026" name="Picture 2" descr="http://fashionblog4fall.info/photo/56e0917276e85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70" y="5322165"/>
            <a:ext cx="952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ello_html_m3b54853f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84" y="2652485"/>
            <a:ext cx="3147695" cy="2200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46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www.indpg.ru/upload/iblock/78d/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1" y="4708279"/>
            <a:ext cx="3286641" cy="2032248"/>
          </a:xfrm>
          <a:prstGeom prst="ellipse">
            <a:avLst/>
          </a:prstGeom>
          <a:noFill/>
          <a:ln w="381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77742" y="857729"/>
            <a:ext cx="55088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Запасы свободного газа учтены на 35 месторождениях, в их числе 16 - собственно газовых. Около половины запасов горючего газа Республики Коми находится на </a:t>
            </a:r>
            <a:r>
              <a:rPr lang="ru-RU" sz="2000" dirty="0" err="1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Вуктыльском</a:t>
            </a:r>
            <a:r>
              <a:rPr lang="ru-RU" sz="2000" dirty="0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газоконденсатном месторождении, на котором добывается его основной объем. Добыча газа производится также на Западно-</a:t>
            </a:r>
            <a:r>
              <a:rPr lang="ru-RU" sz="2000" dirty="0" err="1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Соплесском</a:t>
            </a:r>
            <a:r>
              <a:rPr lang="ru-RU" sz="2000" dirty="0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Печорокожвинском</a:t>
            </a:r>
            <a:r>
              <a:rPr lang="ru-RU" sz="2000" dirty="0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Югидском</a:t>
            </a:r>
            <a:r>
              <a:rPr lang="ru-RU" sz="2000" dirty="0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месторождениях</a:t>
            </a:r>
            <a:endParaRPr lang="ru-RU" sz="20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1741" y="135857"/>
            <a:ext cx="6534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 Республики Коми</a:t>
            </a:r>
            <a:endParaRPr lang="ru-RU" sz="3200" b="1" i="1" dirty="0">
              <a:ln w="22225">
                <a:solidFill>
                  <a:srgbClr val="0070C0"/>
                </a:solidFill>
                <a:prstDash val="solid"/>
              </a:ln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fedpress.ru/sites/fedpress/files/dlinnyjchulok/news/6195232386_3c8ae04058_z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9" b="5008"/>
          <a:stretch/>
        </p:blipFill>
        <p:spPr bwMode="auto">
          <a:xfrm>
            <a:off x="157764" y="2424347"/>
            <a:ext cx="2857500" cy="1899442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018" y="4319583"/>
            <a:ext cx="2195473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Ханты-Мансийске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://www.gazprom.ru/f/posts/38/663201/litv7544_(1280x85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518" y="3186984"/>
            <a:ext cx="2838450" cy="189103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pic>
        <p:nvPicPr>
          <p:cNvPr id="11" name="Рисунок 10" descr="http://www.gazprom.ru/preview/f/posts/98/732568/w750_hd3_696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35" y="838346"/>
            <a:ext cx="3087370" cy="204978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992162" y="5078014"/>
            <a:ext cx="14013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на Ямале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5043" y="2850254"/>
            <a:ext cx="141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Заполярное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http://vlojenie.com/wp-content/uploads/2014/01/kak-dobuvaetsa-gas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251" y="3384645"/>
            <a:ext cx="3205356" cy="200542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77742" y="4067709"/>
            <a:ext cx="2595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"ЛУКОЙЛ-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Усинскнефтегаз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ООО "ЛУКОЙЛ-Коми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https://komi-news.ru/images/cache/950x480/crop/images%7Ccms-image-00000980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5" y="4940274"/>
            <a:ext cx="3591560" cy="1814830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</p:pic>
      <p:pic>
        <p:nvPicPr>
          <p:cNvPr id="4111" name="Picture 15" descr="http://www.playcast.ru/uploads/2016/03/19/178924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20" y="5045207"/>
            <a:ext cx="4095412" cy="17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http://www.playcast.ru/uploads/2016/03/19/178924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557" y="5047197"/>
            <a:ext cx="3697443" cy="17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64" y="170994"/>
            <a:ext cx="3163029" cy="20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2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896455" y="211422"/>
            <a:ext cx="3598673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 smtClean="0">
                <a:ln w="22225">
                  <a:solidFill>
                    <a:srgbClr val="008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Предприятия</a:t>
            </a:r>
            <a:r>
              <a:rPr kumimoji="0" lang="ru-RU" sz="3600" b="1" i="0" u="none" strike="noStrike" kern="1200" normalizeH="0" baseline="0" noProof="0" dirty="0" smtClean="0">
                <a:ln w="22225">
                  <a:solidFill>
                    <a:srgbClr val="008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ru-RU" sz="3600" b="1" i="0" u="none" strike="noStrike" kern="1200" normalizeH="0" baseline="0" noProof="0" dirty="0">
              <a:ln w="22225">
                <a:solidFill>
                  <a:srgbClr val="008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6702188" y="716247"/>
            <a:ext cx="530784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ООО «РН-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Пурнефтегаз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ООО «Газпром добыча Ноябрьск» 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ООО «ЛУКОЙЛ-Западная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сибирь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ОАО НК «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Янгпур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Белоруснефть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ООО «НОВАТЭК</a:t>
            </a:r>
            <a:r>
              <a:rPr kumimoji="0" lang="ru-RU" altLang="ru-RU" sz="2000" b="1" i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Таркосаленефтегаз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9" name="Picture 6" descr="http://mw2.google.com/mw-panoramio/photos/medium/1049530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r="25490"/>
          <a:stretch>
            <a:fillRect/>
          </a:stretch>
        </p:blipFill>
        <p:spPr bwMode="auto">
          <a:xfrm>
            <a:off x="8858439" y="3578569"/>
            <a:ext cx="2822111" cy="3014972"/>
          </a:xfrm>
          <a:prstGeom prst="round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город губкински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6" y="247783"/>
            <a:ext cx="3084433" cy="1894771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808" y="1575274"/>
            <a:ext cx="3919006" cy="2961754"/>
          </a:xfrm>
          <a:prstGeom prst="round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8" name="Picture 10" descr="http://bezformata.ru/content/Images/000/045/004/image450041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0" r="18340"/>
          <a:stretch>
            <a:fillRect/>
          </a:stretch>
        </p:blipFill>
        <p:spPr bwMode="auto">
          <a:xfrm>
            <a:off x="249126" y="4168231"/>
            <a:ext cx="4039954" cy="2425310"/>
          </a:xfrm>
          <a:prstGeom prst="roundRect">
            <a:avLst/>
          </a:prstGeom>
          <a:noFill/>
          <a:ln w="38100">
            <a:solidFill>
              <a:srgbClr val="FF33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retina.news.mail.ru/pic/3e/6c/image22811018_dfce60ccd4633e266ee751774a4f0f78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73" y="4326591"/>
            <a:ext cx="3493770" cy="2266950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</p:pic>
      <p:pic>
        <p:nvPicPr>
          <p:cNvPr id="15" name="Picture 15" descr="http://www.playcast.ru/uploads/2016/03/19/178924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80" y="2370366"/>
            <a:ext cx="3697443" cy="17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g-fotki.yandex.ru/get/5407/natali73123.247/0_4f491_738b5a6_XL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128" y="44277"/>
            <a:ext cx="1655778" cy="275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mg-fotki.yandex.ru/get/5407/natali73123.247/0_4f491_738b5a6_XL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88775" y="-516572"/>
            <a:ext cx="1655778" cy="275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195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-fotki.yandex.ru/get/9324/65387414.53e/0_fd554_2720fbc5_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09" y="3327589"/>
            <a:ext cx="267652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Documents and Settings\валя\Мои документы\10 класс\newimage9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88" y="279272"/>
            <a:ext cx="2990850" cy="224155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970640" y="2490276"/>
            <a:ext cx="10535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n w="9525">
                  <a:solidFill>
                    <a:srgbClr val="0000CC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Экологические </a:t>
            </a:r>
            <a:r>
              <a:rPr lang="ru-RU" sz="2400" b="1" i="1" dirty="0" smtClean="0">
                <a:ln w="9525">
                  <a:solidFill>
                    <a:srgbClr val="0000CC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катастрофы, </a:t>
            </a:r>
            <a:r>
              <a:rPr lang="ru-RU" sz="2400" b="1" i="1" dirty="0">
                <a:ln w="9525">
                  <a:solidFill>
                    <a:srgbClr val="0000CC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возникающие при переработке углеводородов. </a:t>
            </a:r>
            <a:endParaRPr lang="ru-RU" sz="2400" b="1" i="1" dirty="0">
              <a:ln w="9525">
                <a:solidFill>
                  <a:srgbClr val="0000CC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68816" y="5617524"/>
            <a:ext cx="3300840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Гибель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живых организмов. </a:t>
            </a:r>
            <a:endParaRPr lang="ru-RU" sz="20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://mjcdn.motherjones.com/preset_51/refinery630x35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25" y="205309"/>
            <a:ext cx="3687326" cy="2075816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852" y="98407"/>
            <a:ext cx="2572735" cy="2572735"/>
          </a:xfrm>
          <a:prstGeom prst="rect">
            <a:avLst/>
          </a:prstGeom>
        </p:spPr>
      </p:pic>
      <p:pic>
        <p:nvPicPr>
          <p:cNvPr id="12" name="Рисунок 6" descr="9655B189-E2E6-4244-8172-E3CCBBF060D9_w640_r1_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63" y="3111920"/>
            <a:ext cx="3298825" cy="2193925"/>
          </a:xfrm>
          <a:prstGeom prst="round2Diag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 descr="9655B189-E2E6-4244-8172-E3CCBBF060D9_w640_r1_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9" y="2997994"/>
            <a:ext cx="2606675" cy="1955800"/>
          </a:xfrm>
          <a:prstGeom prst="snip2Diag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g-fotki.yandex.ru/get/6106/118487494.82/0_719d3_469185ca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83" y="2909810"/>
            <a:ext cx="2344348" cy="187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Documents and Settings\валя\Мои документы\10 класс\o10_2304456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088" y="4657086"/>
            <a:ext cx="2962275" cy="1920875"/>
          </a:xfrm>
          <a:prstGeom prst="round2DiagRect">
            <a:avLst/>
          </a:prstGeom>
          <a:noFill/>
          <a:ln w="38100">
            <a:solidFill>
              <a:srgbClr val="0000CC"/>
            </a:solidFill>
          </a:ln>
        </p:spPr>
      </p:pic>
      <p:sp>
        <p:nvSpPr>
          <p:cNvPr id="15" name="Объект 2"/>
          <p:cNvSpPr txBox="1">
            <a:spLocks/>
          </p:cNvSpPr>
          <p:nvPr/>
        </p:nvSpPr>
        <p:spPr bwMode="auto">
          <a:xfrm>
            <a:off x="249068" y="5162945"/>
            <a:ext cx="2832020" cy="14150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Выброс  нефти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Утечка газа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Нефтяные и газовые пожары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84" name="Picture 12" descr="http://img-fotki.yandex.ru/get/5605/art-polygone.18b/0_6d513_d4a35930_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42"/>
            <a:ext cx="1673383" cy="138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zooclub.ru/attach/fotogal/anima/169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3" y="1603180"/>
            <a:ext cx="1067961" cy="10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7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ДЮП\Презентация для Насти. Мое открытие\Картинки\images (3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208" y="1313126"/>
            <a:ext cx="3543754" cy="259694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72199" y="202199"/>
            <a:ext cx="5728649" cy="642942"/>
          </a:xfrm>
          <a:prstGeom prst="rect">
            <a:avLst/>
          </a:prstGeom>
        </p:spPr>
        <p:txBody>
          <a:bodyPr vert="horz" lIns="0" tIns="4572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8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Чем опасен природный газ?</a:t>
            </a:r>
            <a:endParaRPr lang="ru-RU" sz="32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8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99128" y="1192686"/>
            <a:ext cx="4253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Может произойти утечка газа и взрыв!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H:\ДЮП\Презентация для Насти. Мое открытие\Картинки\images (3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8038" y="4339988"/>
            <a:ext cx="3017820" cy="206936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8" name="Picture 5" descr="H:\ДЮП\Презентация для Насти. Мое открытие\Картинки\images (3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052" y="1192686"/>
            <a:ext cx="3128796" cy="234357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9" name="Picture 7" descr="H:\ДЮП\Презентация для Насти. Мое открытие\Картинки\images (4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470" y="4339988"/>
            <a:ext cx="2887482" cy="216561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" name="Picture 4" descr="H:\ДЮП\Презентация для Насти. Мое открытие\Картинки\images (3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5512" y="2688947"/>
            <a:ext cx="2473373" cy="330208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2290" name="Picture 2" descr="http://f1.pepst.com/c/417736/674112/ssc3/home/030/effects/albums/atomeffs.gif_480_480_0_64000_0_1_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03" y="4243866"/>
            <a:ext cx="999058" cy="11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1.pepst.com/c/417736/674112/ssc3/home/030/effects/albums/atomeffs.gif_480_480_0_64000_0_1_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24" y="2580773"/>
            <a:ext cx="1068421" cy="12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g-fotki.yandex.ru/get/5407/natali73123.247/0_4f491_738b5a6_XL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1196" y="-706624"/>
            <a:ext cx="1655778" cy="306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3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769" y="1777336"/>
            <a:ext cx="39305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476625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наше богатство</a:t>
            </a:r>
          </a:p>
          <a:p>
            <a:pPr algn="ctr">
              <a:spcAft>
                <a:spcPts val="0"/>
              </a:spcAft>
              <a:tabLst>
                <a:tab pos="3476625" algn="l"/>
              </a:tabLs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Природный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 – светло в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</a:p>
          <a:p>
            <a:pPr algn="ctr">
              <a:spcAft>
                <a:spcPts val="0"/>
              </a:spcAft>
              <a:tabLst>
                <a:tab pos="3476625" algn="l"/>
              </a:tabLs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деревнях, и в городах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</a:t>
            </a:r>
          </a:p>
          <a:p>
            <a:pPr algn="ctr">
              <a:spcAft>
                <a:spcPts val="0"/>
              </a:spcAft>
              <a:tabLst>
                <a:tab pos="3476625" algn="l"/>
              </a:tabLs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тепло своё даёт.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 не подведёт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Напрасно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же газ не жги -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Богатство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береги.</a:t>
            </a:r>
          </a:p>
          <a:p>
            <a:pPr algn="ctr">
              <a:spcAft>
                <a:spcPts val="0"/>
              </a:spcAft>
              <a:tabLst>
                <a:tab pos="2969895" algn="ctr"/>
              </a:tabLs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экономике у нас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нефть и газ.</a:t>
            </a:r>
          </a:p>
          <a:p>
            <a:pPr algn="ctr">
              <a:spcAft>
                <a:spcPts val="0"/>
              </a:spcAft>
              <a:tabLst>
                <a:tab pos="3267075" algn="l"/>
              </a:tabLs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заботится о нём </a:t>
            </a:r>
          </a:p>
          <a:p>
            <a:pPr algn="ctr">
              <a:spcAft>
                <a:spcPts val="0"/>
              </a:spcAft>
              <a:tabLst>
                <a:tab pos="3267075" algn="l"/>
              </a:tabLst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 – наш родной Газпром!</a:t>
            </a:r>
            <a:endParaRPr lang="ru-RU" sz="20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29547" y="57746"/>
            <a:ext cx="526803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"ГАЗПРОМ" предупреждает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457200"/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предотвращения гибели людей при использовании природного 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газа будьте внимательны и осторожны при пользовании газом.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 компания обслуживает сотни тысяч километров газовых сетей по всей России и делает все, чтобы природный газ был для людей источником тепла и доброй энергии, но не повышенной опасности. Для этого очень важно, чтобы о секретах природного газа как можно скорее узнали все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http://dezzi.ru/images/6dc226f293d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04" y="55441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playcast.ru/uploads/2015/08/28/1484597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907" y="5333999"/>
            <a:ext cx="17621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www.playcast.ru/uploads/2015/08/28/1484597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17" y="5333998"/>
            <a:ext cx="17621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elista.bezformata.ru/content/image1010178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39" y="2535993"/>
            <a:ext cx="3059467" cy="22984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vsyaanimaciya.ru/_ph/75/1/462215368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20" y="4331633"/>
            <a:ext cx="1432824" cy="26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fredwyle.com/photo/56aacb20e3bc8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98" y="-38283"/>
            <a:ext cx="3076724" cy="32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4173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774" y="343209"/>
            <a:ext cx="11900848" cy="595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ru-RU" sz="24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400" b="1" i="1" u="sng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можем объяснить ребенку, что газ опасен</a:t>
            </a:r>
            <a:r>
              <a:rPr lang="ru-RU" sz="24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ru-RU" sz="2400" i="1" u="sng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u="sng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Обратиться можно к следующим фразам и толкованиям.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Огонь на плите: дотронувшись до пламени, можно обжечься. Наверняка Вы сможете припомнить какие-то истории, связанные с ожогами. Вот на примере таких историй и дайте понять ребенку, что такое ожог и как это больно.</a:t>
            </a:r>
            <a:b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Огонь на плите может потухнуть - и газ заполнит все помещение, отравляя воздух и людей, которые им дышат. Газ, наполнив кухню, может взорваться от малейшей искры. Почему огонь на плите может потухнуть? Например, потянет сквозняком из открытого окна; прольётся, закипев, суп на плите, а бульоном зальёт пламя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пахнет газ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рассказать детям, что газ специально делают "пахучим" - именно для того, чтобы мы сразу могли почувствовать его присутствие в воздухе. Ведь глазами его увидеть нельзя.</a:t>
            </a:r>
            <a:b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необходимо делать ребенку, если чувствуется запах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газа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немедленно сообщить об этом взрослым. Если нужно позвонить, то сделать это лучше от соседей, так как и в телефонном аппарате может проскочить малейшая искра.</a:t>
            </a:r>
            <a:b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2. 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Открыть окна, чтобы помещение проветрилось.</a:t>
            </a:r>
            <a:b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3. 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зажигать огонь и НЕ трогать никакие электроприборы, даже выключатели света.</a:t>
            </a:r>
            <a:b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4. 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Срочно покинуть помещение, обратившись за помощью к соседям, если рядом 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нет 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родителей.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 газовой службы - 04 </a:t>
            </a:r>
            <a:endParaRPr lang="ru-RU" sz="20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lit-yaz.ru/pars_docs/refs/44/43308/43308_html_6a73122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815" y="4830768"/>
            <a:ext cx="2372995" cy="1661160"/>
          </a:xfrm>
          <a:prstGeom prst="round2Diag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819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48" y="5293621"/>
            <a:ext cx="2152088" cy="1434725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51" y="5237826"/>
            <a:ext cx="948989" cy="15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511" y="5237826"/>
            <a:ext cx="948989" cy="15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44" y="5179575"/>
            <a:ext cx="948989" cy="15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7667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rt.dddkursk.ru/image/photo/000334.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91" y="984665"/>
            <a:ext cx="3305175" cy="248983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5" name="Рисунок 4" descr="http://art.dddkursk.ru/image/photo/000362.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9" y="806375"/>
            <a:ext cx="2352675" cy="288036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6" name="Рисунок 5" descr="http://art.dddkursk.ru/image/photo/000378.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1" y="3783638"/>
            <a:ext cx="3812894" cy="2716672"/>
          </a:xfrm>
          <a:prstGeom prst="round2Diag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7" name="Рисунок 6" descr="http://art.dddkursk.ru/image/photo/000125.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60" y="1538519"/>
            <a:ext cx="2306714" cy="2920597"/>
          </a:xfrm>
          <a:prstGeom prst="snip2Same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8" name="Рисунок 7" descr="http://art.dddkursk.ru/image/photo/000107.1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3"/>
          <a:stretch/>
        </p:blipFill>
        <p:spPr bwMode="auto">
          <a:xfrm>
            <a:off x="301421" y="3917088"/>
            <a:ext cx="3703094" cy="2449772"/>
          </a:xfrm>
          <a:prstGeom prst="snip2DiagRect">
            <a:avLst/>
          </a:prstGeom>
          <a:noFill/>
          <a:ln w="38100">
            <a:solidFill>
              <a:srgbClr val="0000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81591" y="21546"/>
            <a:ext cx="4513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газа глазами детей </a:t>
            </a:r>
          </a:p>
          <a:p>
            <a:r>
              <a:rPr 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газ для нас»</a:t>
            </a:r>
            <a:endParaRPr lang="ru-RU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1819" y="715457"/>
            <a:ext cx="3144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ребята, очень нужен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него не сделать ужин.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://art.dddkursk.ru/image/photo/000351.1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9"/>
          <a:stretch/>
        </p:blipFill>
        <p:spPr bwMode="auto">
          <a:xfrm>
            <a:off x="4510396" y="4537605"/>
            <a:ext cx="3247390" cy="2040890"/>
          </a:xfrm>
          <a:prstGeom prst="roundRect">
            <a:avLst/>
          </a:prstGeom>
          <a:noFill/>
          <a:ln w="38100">
            <a:solidFill>
              <a:srgbClr val="0000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5776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www.gazprominfo.ru/f/story/71/353081/14-main-pictur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580" y="1667532"/>
            <a:ext cx="5865605" cy="397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Лаки, краски, растворители, резина, пластмасса, антифризы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69" y="1403074"/>
            <a:ext cx="2308185" cy="12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40769" y="153629"/>
            <a:ext cx="494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n w="12700">
                  <a:solidFill>
                    <a:srgbClr val="0000CC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природного газа</a:t>
            </a:r>
            <a:endParaRPr lang="ru-RU" sz="2800" b="1" i="1" dirty="0">
              <a:ln w="12700">
                <a:solidFill>
                  <a:srgbClr val="0000CC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80" y="5207785"/>
            <a:ext cx="1850119" cy="1557214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1" y="5151"/>
            <a:ext cx="176371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8" y="2898281"/>
            <a:ext cx="2130425" cy="1511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80" y="5252347"/>
            <a:ext cx="1690688" cy="1509713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87" y="4641057"/>
            <a:ext cx="2004231" cy="146809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9080" y="635533"/>
            <a:ext cx="8602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Природный газ широко применяется в качестве дешевого горючего в </a:t>
            </a:r>
            <a:endParaRPr lang="ru-RU" sz="2000" b="1" i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жилых домах 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отопления, подогрева воды и приготовления пищи. </a:t>
            </a:r>
            <a:endParaRPr lang="ru-RU" sz="2000" b="1" i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используют как топливо для машин, котельных, ТЭЦ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бытовых и промышленных нужд.</a:t>
            </a:r>
            <a:endParaRPr lang="ru-RU" sz="2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2" name="Picture 10" descr="Лаки, краски, растворители, резина, пластмасса, антифризы,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0" y="3381822"/>
            <a:ext cx="1707909" cy="1324194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Лаки, краски, растворители, резина, пластмасса, антифризы,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330" y="1668595"/>
            <a:ext cx="1166023" cy="164826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Лаки, краски, растворители, резина, пластмасса, антифризы,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05" y="4770976"/>
            <a:ext cx="1700848" cy="1650453"/>
          </a:xfrm>
          <a:prstGeom prst="rect">
            <a:avLst/>
          </a:prstGeom>
          <a:noFill/>
          <a:ln w="38100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852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ng.ru/upload/resize_cache/iblock/875/450_320_1/206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14" y="2944559"/>
            <a:ext cx="2424447" cy="323259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703256" y="0"/>
            <a:ext cx="4002258" cy="58177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запахе газа нужно: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659902" y="581772"/>
            <a:ext cx="6532098" cy="22707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открыть окна и двери!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выйти на улицу и найти взрослых!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позвонить по телефону 04 (040 с сотового) в газовую службу!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2880" y="2393368"/>
            <a:ext cx="5183945" cy="459165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запрещено при запахе газа?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82880" y="2944559"/>
            <a:ext cx="4670474" cy="21019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Зажигать огонь в доме!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Включать и выключать                                               электроприборы, свет!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Звонить по телефону в доме!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Рисунок 7" descr="http://img02.rl0.ru/pgc/563x1000/54c7ac95-3358-8e4d-3358-8e42d744982f.photo.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856" y="112542"/>
            <a:ext cx="2177561" cy="210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marina-muchina.ru/grafika/slideshows/common_content_422_f08999918ffb47112542719723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33019"/>
          <a:stretch/>
        </p:blipFill>
        <p:spPr bwMode="auto">
          <a:xfrm>
            <a:off x="7828932" y="2393368"/>
            <a:ext cx="4064169" cy="387635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0" descr="http://www.playcast.ru/uploads/2015/08/28/1484597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17" y="4667962"/>
            <a:ext cx="2532229" cy="21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385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52756" y="422032"/>
            <a:ext cx="6506308" cy="73612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Запрещено при использовании газового оборудования: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5761" y="1406768"/>
            <a:ext cx="4986995" cy="806079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Нельзя использовать плиту для обогрева помещения и сушки белья!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festival.1september.ru/articles/603461/img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89" y="2110522"/>
            <a:ext cx="28575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50635" y="1416761"/>
            <a:ext cx="6049107" cy="796086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Нельзя оставлять газовую плиту без присмотра!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Андрей\Desktop\images (4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4177" y="2498845"/>
            <a:ext cx="2874887" cy="21394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9" name="Picture 3" descr="C:\Users\Андрей\Desktop\images (3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7234" y="2498845"/>
            <a:ext cx="2987041" cy="21428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0" name="Рисунок 9" descr="http://www.sterlitamakadm.ru/upload/iblock/435/240%20Gaz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56" y="4437071"/>
            <a:ext cx="2286000" cy="2286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1" name="Picture 10" descr="http://www.playcast.ru/uploads/2015/08/28/1484597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8" y="4437071"/>
            <a:ext cx="3240004" cy="23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playcast.ru/uploads/2015/08/28/1484597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687" y="4258101"/>
            <a:ext cx="3351761" cy="25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3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2" y="52130"/>
            <a:ext cx="975195" cy="16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ДЮП\Презентация для Насти. Мое открытие\Картинки\im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780" y="4477650"/>
            <a:ext cx="2735181" cy="198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1" name="Picture 4" descr="H:\ДЮП\Презентация для Насти. Мое открытие\Картинки\images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1551" y="3554768"/>
            <a:ext cx="2791240" cy="198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2" name="Picture 5" descr="H:\ДЮП\Презентация для Насти. Мое открытие\Картинки\images (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3710" y="1339509"/>
            <a:ext cx="2800766" cy="198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3" name="Picture 7" descr="H:\ДЮП\Презентация для Насти. Мое открытие\Картинки\images (9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00016" y="263097"/>
            <a:ext cx="2733600" cy="198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4" name="Picture 8" descr="H:\ДЮП\Презентация для Насти. Мое открытие\Картинки\images (17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6208" y="3554768"/>
            <a:ext cx="2975408" cy="213634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5" name="Picture 3" descr="H:\ДЮП\Презентация для Насти. Мое открытие\Картинки\images (5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10791" y="1339509"/>
            <a:ext cx="2772000" cy="198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34" name="Picture 10" descr="http://s020.radikal.ru/i704/1301/c7/e362a940f7ac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115" y="1095375"/>
            <a:ext cx="5762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:\ДЮП\Презентация для Насти. Мое открытие\Картинки\images (6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83086" y="2338047"/>
            <a:ext cx="2701875" cy="198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7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77" y="95807"/>
            <a:ext cx="948989" cy="15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" y="1912714"/>
            <a:ext cx="996860" cy="166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" y="3574147"/>
            <a:ext cx="1199224" cy="199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967" y="4979203"/>
            <a:ext cx="948989" cy="15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907" y="4709986"/>
            <a:ext cx="1177356" cy="19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img-fotki.yandex.ru/get/6407/52732579.145/0_a7c77_95c0e540_XL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17864" y="69726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-fotki.yandex.ru/get/6407/52732579.145/0_a7c77_95c0e540_XL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379" y="212170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88573" y="278398"/>
            <a:ext cx="409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Природный газ России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27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719851" y="190194"/>
            <a:ext cx="7472149" cy="121444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Запомните! </a:t>
            </a:r>
            <a:r>
              <a:rPr lang="ru-RU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ри использовании газового оборудования?</a:t>
            </a:r>
            <a:endParaRPr lang="ru-RU" sz="36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199" y="1643050"/>
            <a:ext cx="8372901" cy="279247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Пламя не должно быть оранжевым, оно синим!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используй плиту для обогрева помещения, сушки белья!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Нельзя оставлять плиту без присмотра!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Газовое оборудование нельзя ремонтировать самим!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Picture 2" descr="H:\ДЮП\Презентация для Насти. Мое открытие\Картинки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0125" y="4185085"/>
            <a:ext cx="2390060" cy="22904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8" name="Picture 3" descr="C:\Users\Андрей\Desktop\загруженное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0125" y="1404640"/>
            <a:ext cx="2390060" cy="23900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17" name="Блок-схема: альтернативный процесс 16"/>
          <p:cNvSpPr/>
          <p:nvPr/>
        </p:nvSpPr>
        <p:spPr>
          <a:xfrm rot="2687018">
            <a:off x="8718433" y="2552740"/>
            <a:ext cx="3298321" cy="9385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 rot="18873828">
            <a:off x="8879180" y="2528539"/>
            <a:ext cx="3154464" cy="912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026" name="Picture 2" descr="http://1.bp.blogspot.com/-A8DsEsTOw2Q/Uy6QrBa8omI/AAAAAAAAGKA/QEZjHmdrX4g/s1600/rainbowis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75" y="4185084"/>
            <a:ext cx="2672914" cy="26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desk.ru/_ph/161/2/4750175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69" y="4344606"/>
            <a:ext cx="2817113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4put.ru/pictures/max/1001/30768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91" y="5215350"/>
            <a:ext cx="2382909" cy="11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://4put.ru/pictures/max/1001/30768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834" y="5254995"/>
            <a:ext cx="2382909" cy="11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4put.ru/pictures/max/1001/30768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49" y="3953923"/>
            <a:ext cx="2382909" cy="11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4put.ru/pictures/max/1001/30768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81"/>
            <a:ext cx="2382909" cy="11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4put.ru/pictures/max/1001/30768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90" y="26558"/>
            <a:ext cx="2382909" cy="11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4put.ru/pictures/max/1001/30768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03" y="3854799"/>
            <a:ext cx="2382909" cy="11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51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31" y="4502342"/>
            <a:ext cx="1428958" cy="238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053" y="4720751"/>
            <a:ext cx="1243116" cy="20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nnovgorod.bezformata.ru/content/image6897604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96" y="1588543"/>
            <a:ext cx="3367942" cy="244437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0" name="Рисунок 9" descr="http://img02.rl0.ru/pgc/563x1000/54c7ac95-3358-8e4d-3358-8e42d744982f.photo.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295" y="342103"/>
            <a:ext cx="1600200" cy="16376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775013" y="322458"/>
            <a:ext cx="5396530" cy="1071570"/>
          </a:xfrm>
          <a:prstGeom prst="rect">
            <a:avLst/>
          </a:prstGeom>
        </p:spPr>
        <p:txBody>
          <a:bodyPr vert="horz" lIns="0" tIns="45720" rIns="0" bIns="0" anchor="b">
            <a:normAutofit fontScale="9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Газовое оборудование нельзя ремонтировать самим!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Обратитесь к газовщику.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:\ДЮП\Презентация для Насти. Мое открытие\Картинки\images (2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1958" y="4226229"/>
            <a:ext cx="3343280" cy="23574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4" name="Picture 4" descr="C:\Users\Андрей\Desktop\images (4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30843" y="2074874"/>
            <a:ext cx="3857652" cy="255077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5" name="Picture 5" descr="C:\Users\Андрей\Desktop\images (40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3085" y="1447821"/>
            <a:ext cx="3714776" cy="2702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8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801" y="4428323"/>
            <a:ext cx="1423484" cy="237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" y="4393696"/>
            <a:ext cx="1465038" cy="24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39" y="4343657"/>
            <a:ext cx="1460725" cy="24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22" y="4166067"/>
            <a:ext cx="1630723" cy="271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8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7469" y="180342"/>
            <a:ext cx="570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n w="6600">
                  <a:solidFill>
                    <a:srgbClr val="0000CC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природного газа</a:t>
            </a:r>
            <a:endParaRPr lang="ru-RU" sz="3200" b="1" i="1" dirty="0">
              <a:ln w="6600">
                <a:solidFill>
                  <a:srgbClr val="0000CC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651" y="765117"/>
            <a:ext cx="6405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Дешёвый вид топлива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высокой теплотворной способностью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 транспортируется по газопроводам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 чистый вид топлива</a:t>
            </a:r>
            <a:endParaRPr lang="ru-RU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6603" y="1528661"/>
            <a:ext cx="4231943" cy="65321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 газовой службы: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3966" y="2590472"/>
            <a:ext cx="5853753" cy="193899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04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ln>
                  <a:solidFill>
                    <a:srgbClr val="0000CC"/>
                  </a:solidFill>
                </a:ln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с городского телефона</a:t>
            </a:r>
            <a:endParaRPr lang="ru-RU" sz="3600" i="1" dirty="0" smtClean="0">
              <a:ln>
                <a:solidFill>
                  <a:srgbClr val="0000CC"/>
                </a:solidFill>
              </a:ln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040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ln>
                  <a:solidFill>
                    <a:srgbClr val="0000CC"/>
                  </a:solidFill>
                </a:ln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с сотового телефона</a:t>
            </a:r>
            <a:endParaRPr lang="ru-RU" sz="3600" i="1" dirty="0" smtClean="0">
              <a:ln>
                <a:solidFill>
                  <a:srgbClr val="0000CC"/>
                </a:solidFill>
              </a:ln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://www.shmr.ru/upload/%D0%AD%D0%BA%D1%81%D0%BF%D0%BB%D1%83%D0%B0%D1%82%D0%B0%D1%86%D0%B8%D0%B8%20%D0%B2%D0%BD%D1%83%D1%82%D1%80%D0%B8%D0%B4%D0%BE%D0%BC%D0%BE%D0%B2%D0%BE%D0%B3%D0%BE%20%D0%B3%D0%B0%D0%B7%D0%BE%D0%B2%D0%BE%D0%B3%D0%BE%20%D0%BE%D0%B1%D0%BE%D1%80%D1%83%D0%B4%D0%BE%D0%B2%D0%B0%D0%BD%D0%B8%D1%8F/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3" t="72028" r="54502" b="6773"/>
          <a:stretch/>
        </p:blipFill>
        <p:spPr bwMode="auto">
          <a:xfrm>
            <a:off x="302008" y="4710330"/>
            <a:ext cx="2828961" cy="182535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71.mchs.gov.ru/upload/site28/document_news/WrqNHU14Lr-big-reduce3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870" y="4710330"/>
            <a:ext cx="1341352" cy="18253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1" name="Рисунок 10" descr="http://ohrantryda.ru/wp-content/uploads/2014/09/eshhe-raz-o-bezopasnosti-pri-ispolzovanii-gaza-v-bytu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15327" r="10831" b="17634"/>
          <a:stretch/>
        </p:blipFill>
        <p:spPr bwMode="auto">
          <a:xfrm>
            <a:off x="7049461" y="2838508"/>
            <a:ext cx="4684282" cy="294912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://justclickit.ru/flash/fire/fire%20(42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92" y="3757959"/>
            <a:ext cx="1653355" cy="310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0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232371" y="3995990"/>
            <a:ext cx="684053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работы над 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презентацией дети приобрели 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знаний 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добыче 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газа и 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применении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А самое главное,  поняли ,что используя природные богатства нужно </a:t>
            </a:r>
            <a:r>
              <a:rPr lang="ru-RU" alt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 осторожным. </a:t>
            </a:r>
            <a:endParaRPr lang="ru-RU" alt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4664" y="333449"/>
            <a:ext cx="677733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газ – полезное ископаемое, который надо беречь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газ – очень ценное сырьё для многих отраслей народного хозяйства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газ – самое дешёвое  и экологически чистое топливо.</a:t>
            </a:r>
          </a:p>
        </p:txBody>
      </p:sp>
      <p:pic>
        <p:nvPicPr>
          <p:cNvPr id="6" name="Рисунок 5" descr="http://www.adzinstva.by/wp-content/uploads/2012/06/2145368870_foto-300x22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r="24667"/>
          <a:stretch/>
        </p:blipFill>
        <p:spPr bwMode="auto">
          <a:xfrm>
            <a:off x="1180846" y="784220"/>
            <a:ext cx="3285343" cy="3211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retina.news.mail.ru/pic/3e/6c/image22811018_dfce60ccd4633e266ee751774a4f0f7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82" y="4201343"/>
            <a:ext cx="3493770" cy="2266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890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86604" y="1105470"/>
            <a:ext cx="10310883" cy="555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 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1.Толковый словарь. Ожегова С.И. И Шведова Н. Ю.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2.Секреты  природного газа. - СПб: АКК Энергетик. 2011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Алексин А.Г. «Что такое Кто такой.» - 2 том, изд. «Педагогика-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Пресс»,М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.:-1992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Плешаков А.А.,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Крючкова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Е.А. «Окружающий мир. 4 класс» - 2-е изд. – М.: Просвещение, 2014г..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4.http://34355.ru/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/4820 - Происшествия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5.http://ru.wikipedia.org/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wiki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/%CF%F0%E8%F0%EE%E4%ED%FB%E9_%E3%E0%E7 -Свободная библиотека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http://im1-tub-ru.yandex.net/i?id=118597605-42-72&amp;n=21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http://znanija.com/task/9299183Liska2001.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 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074" name="Picture 2" descr="http://fotoshop6.narod.ru/foto/let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001" y="4271749"/>
            <a:ext cx="1894551" cy="23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mj-285.com/images/56be1da4b79b2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71" y="-286602"/>
            <a:ext cx="2753215" cy="24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-fotki.yandex.ru/get/9153/181450557.8e/0_afe31_2994cc4b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608" y="0"/>
            <a:ext cx="2577321" cy="33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31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akel30.ucoz.ru/png/70204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68" y="1129325"/>
            <a:ext cx="10972371" cy="44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ifpark.su/gor_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55" y="4413382"/>
            <a:ext cx="9198857" cy="22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4put.ru/pictures/max/231/7115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89" y="142346"/>
            <a:ext cx="6436293" cy="32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playcast.ru/uploads/2014/04/07/8137327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41" y="2351137"/>
            <a:ext cx="6899226" cy="150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mumetroid.com/imagelib/56bc8f032f6ba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9" y="5370220"/>
            <a:ext cx="1349938" cy="1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89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73253" y="436728"/>
            <a:ext cx="465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ГАЗ</a:t>
            </a:r>
            <a:endParaRPr lang="ru-RU" sz="4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68" y="1352178"/>
            <a:ext cx="6877785" cy="328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</a:t>
            </a:r>
            <a:r>
              <a:rPr lang="ru-RU" sz="2800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одно </a:t>
            </a:r>
            <a:r>
              <a:rPr lang="ru-RU" sz="28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важнейших горючих ископаемых, занимающие ключевые позиции в</a:t>
            </a:r>
            <a:br>
              <a:rPr lang="ru-RU" sz="28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топливно-энергетических балансах многих государств, важное 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сырьё для химической промышленности. Почти на 90% он состоит из углеводородов, главным образом </a:t>
            </a:r>
            <a:r>
              <a:rPr lang="ru-RU" sz="2800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метана.</a:t>
            </a:r>
            <a:endParaRPr lang="ru-RU" sz="2800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mirgif.com/KARTINKI/ogon/ogon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03" y="790671"/>
            <a:ext cx="4972050" cy="5915026"/>
          </a:xfrm>
          <a:prstGeom prst="ellipse">
            <a:avLst/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softEdge rad="112500"/>
          </a:effectLst>
        </p:spPr>
      </p:pic>
      <p:pic>
        <p:nvPicPr>
          <p:cNvPr id="5" name="Рисунок 3" descr="Мероприят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77" y="4544157"/>
            <a:ext cx="22193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miles24.ru/data/smiles/anime-ogon-14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46" y="4774867"/>
            <a:ext cx="2355613" cy="19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53642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 bwMode="auto">
          <a:xfrm>
            <a:off x="3478212" y="0"/>
            <a:ext cx="8713788" cy="491319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Актуальность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Нефть и газ занимают ведущее место в мировом топливно-энергетическом балансе. В связи с быстрым развитием в мире химической и нефтехимической промышленности потребность в нефти и газе увеличивается не только с целью повышения выработки топлив и масел, но и как источника ценного сырья для производства синтетических каучуков и волокон, пластмасс,  красителей и др.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Во что превратилась бы наша цивилизация, если бы человечество вдруг лишилось черного золота? Мир без транспорта, книг, телевидения, фотографии и так далее — вот что такое мир без нефти.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 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0"/>
            <a:ext cx="1509452" cy="25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25654" y="4412325"/>
            <a:ext cx="1509452" cy="25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02156" y="127395"/>
            <a:ext cx="1509452" cy="25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95" y="4594752"/>
            <a:ext cx="1509452" cy="25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reveries.fr/gifs/images/floaties/1223222527_gifs_floati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79398" y="4594753"/>
            <a:ext cx="1509452" cy="25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4/05/14/858909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957"/>
            <a:ext cx="1992329" cy="44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http://www.playcast.ru/uploads/2016/03/19/178924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66" y="4701192"/>
            <a:ext cx="4913059" cy="21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0208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107158" y="469845"/>
            <a:ext cx="8785225" cy="51559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Природный газ – «голубое золото».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Природный газ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—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смесь газов, образовавшихся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недрах Земли при разложении остатков растений и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животных. Природный газ относится к полезным ископаемым,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 нормальных условиях природный газ находится только в состоянии, также природный газ может находиться в кристаллическом состоянии в виде естественных газогидратов.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	</a:t>
            </a:r>
            <a:b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Все ученые утверждают, что природный газ не имеет ни цвета, ни вкуса, ни запаха. Но  когда включаешь газовую горелку,   то чувствуешь  неприятный запах.</a:t>
            </a:r>
            <a:b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Мы узнали, что это происходит потому, что уже после добычи в него добавляют специальное вещество –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одорант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запах которого как раз и неприятен.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Одорант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необходим, чтобы предупредить человека об утечке – ведь газ взрывоопасен и ядовит для людей.</a:t>
            </a:r>
            <a:b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Газ – самый дешёвый вид топлива.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Его добыча обходится в 2 раза дешевле нефти.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2" name="Picture 4" descr="http://www.playcast.ru/uploads/2016/03/05/176761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23" y="742"/>
            <a:ext cx="6721177" cy="33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-fotki.yandex.ru/get/5407/natali73123.247/0_4f491_738b5a6_XL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54113" y="4273426"/>
            <a:ext cx="1864294" cy="31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-fotki.yandex.ru/get/5407/natali73123.247/0_4f491_738b5a6_XL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432" y="-573665"/>
            <a:ext cx="1864294" cy="31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9"/>
          <a:stretch>
            <a:fillRect/>
          </a:stretch>
        </p:blipFill>
        <p:spPr bwMode="auto">
          <a:xfrm>
            <a:off x="182457" y="1912061"/>
            <a:ext cx="2737689" cy="1970378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5" y="5421318"/>
            <a:ext cx="2976834" cy="1253044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3225043" y="5827005"/>
            <a:ext cx="410380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Одорант</a:t>
            </a:r>
            <a:r>
              <a:rPr lang="ru-RU" altLang="ru-RU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специальная присадка,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добавляют в природный газ.</a:t>
            </a:r>
            <a:endParaRPr lang="ru-RU" altLang="ru-RU" sz="1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373" y="4739201"/>
            <a:ext cx="2777266" cy="1974365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-fotki.yandex.ru/get/5407/natali73123.247/0_4f491_738b5a6_XL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432" y="2977329"/>
            <a:ext cx="1864294" cy="31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08108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977603" y="688712"/>
            <a:ext cx="6701051" cy="1023583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Как найти природный газ?</a:t>
            </a:r>
            <a:br>
              <a:rPr lang="ru-RU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Андрей\Desktop\images 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42" y="1275109"/>
            <a:ext cx="3582676" cy="2384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Андрей\Desktop\images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322" y="4112117"/>
            <a:ext cx="3603596" cy="25508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7421" y="1985989"/>
            <a:ext cx="45720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Сейсморазведка</a:t>
            </a:r>
            <a:endParaRPr lang="ru-RU" sz="4000" dirty="0" smtClean="0">
              <a:solidFill>
                <a:srgbClr val="04617B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74896" y="2922181"/>
            <a:ext cx="47375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Бурение скважин</a:t>
            </a:r>
            <a:endParaRPr lang="ru-RU" sz="4000" dirty="0" smtClean="0">
              <a:solidFill>
                <a:srgbClr val="04617B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://www.playcast.ru/uploads/2016/04/02/1810076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88" y="1458073"/>
            <a:ext cx="5348410" cy="139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laycast.ru/uploads/2015/04/13/1314553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75" y="293574"/>
            <a:ext cx="4314825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135" y="3596502"/>
            <a:ext cx="6035563" cy="3206774"/>
          </a:xfrm>
          <a:prstGeom prst="rect">
            <a:avLst/>
          </a:prstGeom>
        </p:spPr>
      </p:pic>
      <p:pic>
        <p:nvPicPr>
          <p:cNvPr id="12" name="Picture 12" descr="http://allphoto.in.ua/photo/37/es23762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299" y="3630067"/>
            <a:ext cx="2012809" cy="3117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83462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effects1.ru/Fon/fon_animacija/bljostki/1/2-fon_solnechnyj_sve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34" y="1802179"/>
            <a:ext cx="6886670" cy="516500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729" y="1580529"/>
            <a:ext cx="39932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…Пусть льётся по сёлам </a:t>
            </a:r>
          </a:p>
          <a:p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области в область</a:t>
            </a:r>
          </a:p>
          <a:p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Газа горящая лава.</a:t>
            </a:r>
          </a:p>
          <a:p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– наша сила, </a:t>
            </a:r>
          </a:p>
          <a:p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– наша гордость,</a:t>
            </a:r>
          </a:p>
          <a:p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добывающим – СЛАВА!</a:t>
            </a:r>
            <a:endParaRPr lang="ru-RU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://bezformata.ru/content/Images/000/014/808/image14808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05" y="76503"/>
            <a:ext cx="2282416" cy="2282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 descr="http://gorodusinsk.ru/files/imagecache/Thickbox/images/news/20140314-hylchuyu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9" y="4059688"/>
            <a:ext cx="3636726" cy="2604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://fredwyle.com/photo/56aacb20e4056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29" y="40328"/>
            <a:ext cx="2775044" cy="292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mg-fotki.yandex.ru/get/5407/natali73123.247/0_4f491_738b5a6_XL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9645" y="-581103"/>
            <a:ext cx="1864294" cy="31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5413" y="2761034"/>
            <a:ext cx="3247291" cy="3247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4454" y="4268200"/>
            <a:ext cx="3127519" cy="2395936"/>
          </a:xfrm>
          <a:prstGeom prst="rect">
            <a:avLst/>
          </a:prstGeom>
        </p:spPr>
      </p:pic>
      <p:pic>
        <p:nvPicPr>
          <p:cNvPr id="15" name="Picture 6" descr="http://img-fotki.yandex.ru/get/5407/natali73123.247/0_4f491_738b5a6_XL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99" y="3667202"/>
            <a:ext cx="1864294" cy="31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13226"/>
          <a:stretch>
            <a:fillRect/>
          </a:stretch>
        </p:blipFill>
        <p:spPr bwMode="auto">
          <a:xfrm>
            <a:off x="4444709" y="781695"/>
            <a:ext cx="3457170" cy="271467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17523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209731" y="282053"/>
            <a:ext cx="5269173" cy="1014483"/>
          </a:xfrm>
          <a:prstGeom prst="rect">
            <a:avLst/>
          </a:prstGeom>
        </p:spPr>
        <p:txBody>
          <a:bodyPr vert="horz" lIns="0" tIns="4572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n w="9525">
                  <a:solidFill>
                    <a:srgbClr val="0000CC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добывают природный газ?</a:t>
            </a:r>
            <a:endParaRPr lang="ru-RU" sz="3600" b="1" dirty="0">
              <a:ln w="9525">
                <a:solidFill>
                  <a:srgbClr val="0000CC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H:\ДЮП\Презентация для Насти. Мое открытие\Картинки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40" y="1108631"/>
            <a:ext cx="3035836" cy="192658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" name="Picture 2" descr="H:\ДЮП\Презентация для Насти. Мое открытие\Картинки\images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8646" y="4409074"/>
            <a:ext cx="3857652" cy="2286016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33843" y="1584145"/>
            <a:ext cx="24960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Газовая скважина</a:t>
            </a:r>
            <a:endParaRPr lang="ru-RU" sz="3200" b="1" i="1" dirty="0" smtClean="0">
              <a:solidFill>
                <a:srgbClr val="04617B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54670" y="3281073"/>
            <a:ext cx="29223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Морская платформа</a:t>
            </a:r>
            <a:endParaRPr lang="ru-RU" sz="3200" b="1" i="1" dirty="0" smtClean="0">
              <a:solidFill>
                <a:srgbClr val="04617B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http://ont2007.narod.ru/GIF/gif/21/0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27" y="68663"/>
            <a:ext cx="2161115" cy="19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ont2007.narod.ru/GIF/gif/21/0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76" y="23985"/>
            <a:ext cx="2161115" cy="19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ont2007.narod.ru/GIF/gif/21/0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63" y="23985"/>
            <a:ext cx="2161115" cy="19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ont2007.narod.ru/GIF/gif/21/0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" y="129423"/>
            <a:ext cx="2161115" cy="19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://insiderblogs.info/wp-content/uploads/2013/08/tehnologii-dobychi-slancevogo-gaz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84" y="3826939"/>
            <a:ext cx="4886325" cy="274891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8" name="Picture 5" descr="Нефтяная платформ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3"/>
          <a:stretch/>
        </p:blipFill>
        <p:spPr bwMode="auto">
          <a:xfrm>
            <a:off x="9303165" y="1352929"/>
            <a:ext cx="2404736" cy="2000189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методы добычи нефт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5" y="1267575"/>
            <a:ext cx="3065721" cy="283361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r="27461"/>
          <a:stretch/>
        </p:blipFill>
        <p:spPr>
          <a:xfrm>
            <a:off x="139700" y="3351789"/>
            <a:ext cx="2807479" cy="258253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098" name="Picture 2" descr="http://img1.liveinternet.ru/images/attach/c/0/52/189/52189447_1223222649_gifs_floatie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21" y="4469287"/>
            <a:ext cx="1871976" cy="22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laycast.ru/uploads/2015/03/20/1272707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97" y="637875"/>
            <a:ext cx="6858000" cy="50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ont2007.narod.ru/GIF/gif/21/0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0867" y="704744"/>
            <a:ext cx="2161115" cy="191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5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9816/65387414.53e/0_fd52a_a7b84494_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355" y="-172871"/>
            <a:ext cx="1920944" cy="192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nformator.news/file/2016/04/1416991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10" y="4137764"/>
            <a:ext cx="4556718" cy="2582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 descr="http://24rk.ru/img/newspic/picb7589.jpg?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4" y="2403915"/>
            <a:ext cx="3082404" cy="1777288"/>
          </a:xfrm>
          <a:prstGeom prst="ellipse">
            <a:avLst/>
          </a:prstGeom>
          <a:noFill/>
          <a:ln w="38100">
            <a:solidFill>
              <a:srgbClr val="0066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39737" y="498097"/>
            <a:ext cx="6541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n w="22225">
                  <a:solidFill>
                    <a:srgbClr val="0000CC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и транспортировка газа</a:t>
            </a:r>
            <a:endParaRPr lang="ru-RU" sz="3200" b="1" i="1" dirty="0">
              <a:ln w="22225">
                <a:solidFill>
                  <a:srgbClr val="0000CC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9261" y="1162195"/>
            <a:ext cx="81795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000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перевозки газа по морям и океанам используются </a:t>
            </a:r>
            <a:r>
              <a:rPr lang="ru-RU" sz="2000" dirty="0" smtClean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специальные </a:t>
            </a:r>
            <a:r>
              <a:rPr lang="ru-RU" sz="2000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корабли, которые называются «танкеры». А по железной дороге природный газ ездит в цистернах. </a:t>
            </a:r>
            <a:endParaRPr lang="ru-RU" sz="2000" dirty="0">
              <a:solidFill>
                <a:srgbClr val="99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2000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газ занимал меньше места и его было удобнее перевозить, люди научились сжижать его. Оказывается, если охладить газ до 160 градусов ниже нуля по Цельсию, он превращается в жидкость! В жидком виде он занимает в 600 раз меньше места, чем в газообразном. Затем его можно снова вернуть в газообразное состояние и транспортировать по трубам. </a:t>
            </a:r>
            <a:endParaRPr lang="ru-RU" sz="2000" dirty="0">
              <a:solidFill>
                <a:srgbClr val="99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4" y="194591"/>
            <a:ext cx="2996785" cy="210686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40" y="4103840"/>
            <a:ext cx="2853805" cy="216955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9" y="4372926"/>
            <a:ext cx="3877370" cy="23469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34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887</TotalTime>
  <Words>746</Words>
  <Application>Microsoft Office PowerPoint</Application>
  <PresentationFormat>Широкоэкранный</PresentationFormat>
  <Paragraphs>106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Century Gothic</vt:lpstr>
      <vt:lpstr>Constantia</vt:lpstr>
      <vt:lpstr>Monotype Corsiva</vt:lpstr>
      <vt:lpstr>Times New Roman</vt:lpstr>
      <vt:lpstr>Wingdings</vt:lpstr>
      <vt:lpstr>Wingdings 2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Компьютер</cp:lastModifiedBy>
  <cp:revision>66</cp:revision>
  <dcterms:created xsi:type="dcterms:W3CDTF">2016-05-01T16:05:39Z</dcterms:created>
  <dcterms:modified xsi:type="dcterms:W3CDTF">2016-05-05T18:35:34Z</dcterms:modified>
</cp:coreProperties>
</file>